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1" r:id="rId3"/>
    <p:sldId id="257" r:id="rId4"/>
    <p:sldId id="258" r:id="rId5"/>
    <p:sldId id="286" r:id="rId6"/>
    <p:sldId id="259" r:id="rId7"/>
    <p:sldId id="260" r:id="rId8"/>
    <p:sldId id="302" r:id="rId9"/>
    <p:sldId id="306" r:id="rId10"/>
    <p:sldId id="261" r:id="rId11"/>
    <p:sldId id="316" r:id="rId12"/>
    <p:sldId id="287" r:id="rId13"/>
    <p:sldId id="307" r:id="rId14"/>
    <p:sldId id="305" r:id="rId15"/>
    <p:sldId id="288" r:id="rId16"/>
    <p:sldId id="308" r:id="rId17"/>
    <p:sldId id="309" r:id="rId18"/>
    <p:sldId id="310" r:id="rId19"/>
    <p:sldId id="290" r:id="rId20"/>
    <p:sldId id="304" r:id="rId21"/>
    <p:sldId id="312" r:id="rId22"/>
    <p:sldId id="313" r:id="rId23"/>
    <p:sldId id="314" r:id="rId24"/>
    <p:sldId id="315" r:id="rId25"/>
    <p:sldId id="291" r:id="rId26"/>
    <p:sldId id="317" r:id="rId27"/>
    <p:sldId id="318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72FA58-8523-45F5-A8CB-6A9B25229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585B26-A52E-4812-9A49-99E80DD59E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C3C410-BE8D-4615-9AB4-AAF5FA2C6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1AD4BA-BA60-4CB7-BBEC-27242705D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2A98F2-E875-4E26-AEFB-05D08AC9B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258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FC36FD-78AB-4050-98BE-56BF63BC4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7EBF9AE-ABDD-4E4C-B649-1D2A32563C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EFFF7F-4CE7-45A9-8D17-23C716633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E92ACF-7A54-4FFA-BB96-739D57A5F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7CEF09-75BE-4518-A382-3C11A3AD4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676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3D2029-14F7-495F-9FE8-64EA899799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4945E2-22E7-4BF9-B31D-C50729991A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AC2EC7-AEB9-4645-B5D6-5F8E40E80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A4F9A8-F72A-4837-98B9-7BD797429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319088-8001-4584-9427-21293536A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035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41701E-043A-403D-A3B5-45DB870A1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7FCF16-8561-4FF8-A36C-5764A7113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534BBE-AD93-4F44-9030-298CBC209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3D1822-A174-4F63-A48D-0CAE509AE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E90C1D-7C01-4213-B41E-DCD675DED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983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7AB796-A52A-44FD-B09C-457129210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082DF8-83C5-49C4-AC0A-C45E01619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9818DF-18E6-4CFA-9D61-F8533592D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03F8FE-BE58-4AC6-A321-A0CC43AE3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702C09-0891-41FB-8084-A395D40D4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523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38F195-A992-4334-8FEE-05276768B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FD16AC-3185-4B3E-851C-721D98DB67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05EF3BC-FB70-4472-810F-43919C16B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7509AF8-75BE-47E9-A1D6-4FAA8D946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3D953C-2EAD-4E06-B876-2C9C3B02F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7EC0FB-B0DD-49FF-A475-324BC137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722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4B70BD-B6A2-44B7-BF12-E9CA3C9AB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2FC77D-3506-47B6-A2D4-B0E62284D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C560AE-4FD3-4D34-A2CF-E190F83F5E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E469519-8F3F-4899-88DF-E2AE9EF280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1581B49-DF90-48D5-9D0D-1F4315D71A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15AE894-8DA3-42DB-8D8A-8BF7DBF7C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AFFF783-9C9C-489D-8BE4-09BFFDAB5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3C56D0-80EA-45D9-B403-07BCD7AB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576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435198-EC44-4CCB-9DFC-570744607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31F24B9-F1AA-45B1-84C8-635A17B97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0FDAC7A-79C7-49B3-B6D5-F9C6D4CED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FE2C47-0669-44B1-95FA-FC50E176B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953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181674-1D68-45DE-87C6-08CD4929A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39A5CBC-2ACC-4A87-A820-4D70B8BDA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4A5D0A-F011-4EFD-A0C0-9A45152E5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05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B8EFD3-02A7-4FBD-8047-332F5859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D9A4B6-32BF-4A04-82FD-8008DD834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0B25636-D513-41F0-A2F1-FA1BBCBD20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22C406-4355-4976-B13E-A00E06D4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551359-63F0-4977-ABBD-5F3C50AF6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BE34ED-1C06-43B2-AF95-CE3CD395F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200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73CC7-FF58-4ED4-AD51-1E0952526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9B3B365-3BFE-49A9-BA23-B410F2E3B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8D7222-0C70-4BEF-A6C6-861E6BE31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B1C930-92E0-43BA-A7B2-5B2397CCB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8FC3A1-54CB-4F61-A758-DE2D4AD07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B531CB-A077-474C-A4D5-BE0169E07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1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7DFD0D6-D11F-4C39-90A3-8556EEDD6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77D0A8-DFA7-48B4-946A-70860364C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E6FBB5-0F1D-49D9-8D81-0C4D4FC74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9206A-685E-4DD9-A818-E8003347CD14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BA0A9A-C078-41FC-9B27-3288F55AC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9FCB50-0458-4CA0-B825-81AEEB5A5E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65EF7-8BB1-4EBD-8B1C-497DBF5E18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314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6.png"/><Relationship Id="rId7" Type="http://schemas.openxmlformats.org/officeDocument/2006/relationships/image" Target="../media/image2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0.png"/><Relationship Id="rId10" Type="http://schemas.openxmlformats.org/officeDocument/2006/relationships/image" Target="../media/image24.png"/><Relationship Id="rId4" Type="http://schemas.openxmlformats.org/officeDocument/2006/relationships/image" Target="../media/image19.png"/><Relationship Id="rId9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A580FA-5E0D-49BB-8594-A28C37A35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79205"/>
            <a:ext cx="9144000" cy="1749989"/>
          </a:xfrm>
        </p:spPr>
        <p:txBody>
          <a:bodyPr>
            <a:normAutofit/>
          </a:bodyPr>
          <a:lstStyle/>
          <a:p>
            <a:r>
              <a:rPr lang="en-US" altLang="zh-CN" sz="4000" dirty="0" err="1"/>
              <a:t>GANimation</a:t>
            </a:r>
            <a:r>
              <a:rPr lang="en-US" altLang="zh-CN" sz="4000" dirty="0"/>
              <a:t>: Anatomically-aware Facial Animation from a Single Image</a:t>
            </a:r>
            <a:endParaRPr lang="zh-CN" altLang="en-US" sz="4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92358F7-9ACC-4D5D-91DE-B4A66341C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02896"/>
            <a:ext cx="9144000" cy="526769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ECCV 2018 Honorable Mentions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D5E89FD0-EC7E-4AEA-8137-BE06F5E8E50D}"/>
              </a:ext>
            </a:extLst>
          </p:cNvPr>
          <p:cNvSpPr txBox="1">
            <a:spLocks/>
          </p:cNvSpPr>
          <p:nvPr/>
        </p:nvSpPr>
        <p:spPr>
          <a:xfrm>
            <a:off x="1524000" y="4403368"/>
            <a:ext cx="9144000" cy="5267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Albert </a:t>
            </a:r>
            <a:r>
              <a:rPr lang="en-US" altLang="zh-CN" sz="2000" dirty="0" err="1"/>
              <a:t>Pumarola</a:t>
            </a:r>
            <a:r>
              <a:rPr lang="en-US" altLang="zh-CN" sz="2000" dirty="0"/>
              <a:t>, Antonio </a:t>
            </a:r>
            <a:r>
              <a:rPr lang="en-US" altLang="zh-CN" sz="2000" dirty="0" err="1"/>
              <a:t>Agudo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Aleix</a:t>
            </a:r>
            <a:r>
              <a:rPr lang="en-US" altLang="zh-CN" sz="2000" dirty="0"/>
              <a:t> M. Martinez, Alberto </a:t>
            </a:r>
            <a:r>
              <a:rPr lang="en-US" altLang="zh-CN" sz="2000" dirty="0" err="1"/>
              <a:t>Sanfeliu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Francesc</a:t>
            </a:r>
            <a:r>
              <a:rPr lang="en-US" altLang="zh-CN" sz="2000" dirty="0"/>
              <a:t> Moreno-</a:t>
            </a:r>
            <a:r>
              <a:rPr lang="en-US" altLang="zh-CN" sz="2000" dirty="0" err="1"/>
              <a:t>Noguer</a:t>
            </a:r>
            <a:r>
              <a:rPr lang="en-US" altLang="zh-CN" sz="2000" dirty="0"/>
              <a:t>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54EF58A-19BB-4410-8BF2-CAF6BD720529}"/>
              </a:ext>
            </a:extLst>
          </p:cNvPr>
          <p:cNvSpPr txBox="1"/>
          <p:nvPr/>
        </p:nvSpPr>
        <p:spPr>
          <a:xfrm>
            <a:off x="10071674" y="6322142"/>
            <a:ext cx="2120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Reporter</a:t>
            </a:r>
            <a:r>
              <a:rPr lang="zh-CN" altLang="en-US" dirty="0"/>
              <a:t>：陈宇轩</a:t>
            </a:r>
          </a:p>
        </p:txBody>
      </p:sp>
    </p:spTree>
    <p:extLst>
      <p:ext uri="{BB962C8B-B14F-4D97-AF65-F5344CB8AC3E}">
        <p14:creationId xmlns:p14="http://schemas.microsoft.com/office/powerpoint/2010/main" val="191928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952"/>
    </mc:Choice>
    <mc:Fallback xmlns="">
      <p:transition spd="slow" advTm="9695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AU</a:t>
            </a:r>
            <a:endParaRPr lang="zh-CN" altLang="en-US" sz="2800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965BD3F-D77E-4989-BE05-DE2632A33106}"/>
              </a:ext>
            </a:extLst>
          </p:cNvPr>
          <p:cNvSpPr txBox="1"/>
          <p:nvPr/>
        </p:nvSpPr>
        <p:spPr>
          <a:xfrm>
            <a:off x="2202425" y="1543981"/>
            <a:ext cx="77871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GANimation</a:t>
            </a:r>
            <a:r>
              <a:rPr lang="en-US" altLang="zh-CN" dirty="0"/>
              <a:t> </a:t>
            </a:r>
            <a:r>
              <a:rPr lang="zh-CN" altLang="en-US" dirty="0"/>
              <a:t>将 </a:t>
            </a:r>
            <a:r>
              <a:rPr lang="en-US" altLang="zh-CN" dirty="0"/>
              <a:t>Action Units</a:t>
            </a:r>
            <a:r>
              <a:rPr lang="zh-CN" altLang="en-US" dirty="0"/>
              <a:t>（</a:t>
            </a:r>
            <a:r>
              <a:rPr lang="en-US" altLang="zh-CN" dirty="0"/>
              <a:t>AU</a:t>
            </a:r>
            <a:r>
              <a:rPr lang="zh-CN" altLang="en-US" dirty="0"/>
              <a:t>）和 </a:t>
            </a:r>
            <a:r>
              <a:rPr lang="en-US" altLang="zh-CN" dirty="0"/>
              <a:t>GAN </a:t>
            </a:r>
            <a:r>
              <a:rPr lang="zh-CN" altLang="en-US" dirty="0"/>
              <a:t>结合，利用动作单元（</a:t>
            </a:r>
            <a:r>
              <a:rPr lang="en-US" altLang="zh-CN" dirty="0"/>
              <a:t>AU</a:t>
            </a:r>
            <a:r>
              <a:rPr lang="zh-CN" altLang="en-US" dirty="0"/>
              <a:t>）来描述面部表情，这些动作单元在解剖学上与特定面部肌肉的收缩相关。 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尽管</a:t>
            </a:r>
            <a:r>
              <a:rPr lang="en-US" altLang="zh-CN" dirty="0"/>
              <a:t>AU</a:t>
            </a:r>
            <a:r>
              <a:rPr lang="zh-CN" altLang="en-US" dirty="0"/>
              <a:t>的数量较少（目前仅发现</a:t>
            </a:r>
            <a:r>
              <a:rPr lang="en-US" altLang="zh-CN" dirty="0"/>
              <a:t>30</a:t>
            </a:r>
            <a:r>
              <a:rPr lang="zh-CN" altLang="en-US" dirty="0"/>
              <a:t>个在解剖学上与面部肌肉运动相关的</a:t>
            </a:r>
            <a:r>
              <a:rPr lang="en-US" altLang="zh-CN" dirty="0"/>
              <a:t>AU</a:t>
            </a:r>
            <a:r>
              <a:rPr lang="zh-CN" altLang="en-US" dirty="0"/>
              <a:t>），但</a:t>
            </a:r>
            <a:r>
              <a:rPr lang="en-US" altLang="zh-CN" dirty="0"/>
              <a:t>Ekman and Friesen</a:t>
            </a:r>
            <a:r>
              <a:rPr lang="zh-CN" altLang="en-US" dirty="0"/>
              <a:t>提出的</a:t>
            </a:r>
            <a:r>
              <a:rPr lang="en-US" altLang="zh-CN" dirty="0"/>
              <a:t>Facial Action Coding System </a:t>
            </a:r>
          </a:p>
          <a:p>
            <a:r>
              <a:rPr lang="en-US" altLang="zh-CN" dirty="0"/>
              <a:t>(FACS) </a:t>
            </a:r>
            <a:r>
              <a:rPr lang="zh-CN" altLang="en-US" dirty="0"/>
              <a:t>已经关联了</a:t>
            </a:r>
            <a:r>
              <a:rPr lang="en-US" altLang="zh-CN" dirty="0"/>
              <a:t>7000</a:t>
            </a:r>
            <a:r>
              <a:rPr lang="zh-CN" altLang="en-US" dirty="0"/>
              <a:t>多种不同的</a:t>
            </a:r>
            <a:r>
              <a:rPr lang="en-US" altLang="zh-CN" dirty="0"/>
              <a:t>AU</a:t>
            </a:r>
            <a:r>
              <a:rPr lang="zh-CN" altLang="en-US" dirty="0"/>
              <a:t>组合，可以十分精细的显示人类面部表情发生变化时，肌肉做出的自然动作。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AFF4E63-8586-4065-B118-305868BDB644}"/>
              </a:ext>
            </a:extLst>
          </p:cNvPr>
          <p:cNvSpPr txBox="1"/>
          <p:nvPr/>
        </p:nvSpPr>
        <p:spPr>
          <a:xfrm>
            <a:off x="2905483" y="6550223"/>
            <a:ext cx="9286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Mahoor</a:t>
            </a:r>
            <a:r>
              <a:rPr lang="en-US" altLang="zh-CN" sz="1400" dirty="0"/>
              <a:t> M H, Zhou M, </a:t>
            </a:r>
            <a:r>
              <a:rPr lang="en-US" altLang="zh-CN" sz="1400" dirty="0" err="1"/>
              <a:t>Veon</a:t>
            </a:r>
            <a:r>
              <a:rPr lang="en-US" altLang="zh-CN" sz="1400" dirty="0"/>
              <a:t> K L, et al. Facial action unit recognition with sparse representation[C]//FG. 2011: 336-342.</a:t>
            </a:r>
            <a:endParaRPr lang="zh-CN" altLang="en-US" sz="1400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C29FC6D-E01F-4F58-AF4F-6C81FC81B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255423"/>
              </p:ext>
            </p:extLst>
          </p:nvPr>
        </p:nvGraphicFramePr>
        <p:xfrm>
          <a:off x="1356852" y="4263928"/>
          <a:ext cx="9478294" cy="10109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54042">
                  <a:extLst>
                    <a:ext uri="{9D8B030D-6E8A-4147-A177-3AD203B41FA5}">
                      <a16:colId xmlns:a16="http://schemas.microsoft.com/office/drawing/2014/main" val="1928931179"/>
                    </a:ext>
                  </a:extLst>
                </a:gridCol>
                <a:gridCol w="1354042">
                  <a:extLst>
                    <a:ext uri="{9D8B030D-6E8A-4147-A177-3AD203B41FA5}">
                      <a16:colId xmlns:a16="http://schemas.microsoft.com/office/drawing/2014/main" val="83500322"/>
                    </a:ext>
                  </a:extLst>
                </a:gridCol>
                <a:gridCol w="1354042">
                  <a:extLst>
                    <a:ext uri="{9D8B030D-6E8A-4147-A177-3AD203B41FA5}">
                      <a16:colId xmlns:a16="http://schemas.microsoft.com/office/drawing/2014/main" val="3546403586"/>
                    </a:ext>
                  </a:extLst>
                </a:gridCol>
                <a:gridCol w="1354042">
                  <a:extLst>
                    <a:ext uri="{9D8B030D-6E8A-4147-A177-3AD203B41FA5}">
                      <a16:colId xmlns:a16="http://schemas.microsoft.com/office/drawing/2014/main" val="150547837"/>
                    </a:ext>
                  </a:extLst>
                </a:gridCol>
                <a:gridCol w="1354042">
                  <a:extLst>
                    <a:ext uri="{9D8B030D-6E8A-4147-A177-3AD203B41FA5}">
                      <a16:colId xmlns:a16="http://schemas.microsoft.com/office/drawing/2014/main" val="303611092"/>
                    </a:ext>
                  </a:extLst>
                </a:gridCol>
                <a:gridCol w="1354042">
                  <a:extLst>
                    <a:ext uri="{9D8B030D-6E8A-4147-A177-3AD203B41FA5}">
                      <a16:colId xmlns:a16="http://schemas.microsoft.com/office/drawing/2014/main" val="2221161112"/>
                    </a:ext>
                  </a:extLst>
                </a:gridCol>
                <a:gridCol w="1354042">
                  <a:extLst>
                    <a:ext uri="{9D8B030D-6E8A-4147-A177-3AD203B41FA5}">
                      <a16:colId xmlns:a16="http://schemas.microsoft.com/office/drawing/2014/main" val="19601189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AU26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815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Inner Brow Raiser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Outer Brow Raiser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Brow </a:t>
                      </a:r>
                      <a:r>
                        <a:rPr lang="en-US" altLang="zh-C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Lowerer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Upper Lid Raiser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Lid Tightener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Lip Stretcher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Jaw Drop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999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53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8"/>
    </mc:Choice>
    <mc:Fallback xmlns="">
      <p:transition spd="slow" advTm="628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4F74107-0D3F-4D91-9AB0-FAAB558CC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091" y="552764"/>
            <a:ext cx="10621818" cy="575247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AU</a:t>
            </a:r>
            <a:endParaRPr lang="zh-CN" altLang="en-US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9DE188-E489-4A8F-862E-35A988A3D9B1}"/>
              </a:ext>
            </a:extLst>
          </p:cNvPr>
          <p:cNvSpPr txBox="1"/>
          <p:nvPr/>
        </p:nvSpPr>
        <p:spPr>
          <a:xfrm>
            <a:off x="2905483" y="6550223"/>
            <a:ext cx="9286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Mahoor</a:t>
            </a:r>
            <a:r>
              <a:rPr lang="en-US" altLang="zh-CN" sz="1400" dirty="0"/>
              <a:t> M H, Zhou M, </a:t>
            </a:r>
            <a:r>
              <a:rPr lang="en-US" altLang="zh-CN" sz="1400" dirty="0" err="1"/>
              <a:t>Veon</a:t>
            </a:r>
            <a:r>
              <a:rPr lang="en-US" altLang="zh-CN" sz="1400" dirty="0"/>
              <a:t> K L, et al. Facial action unit recognition with sparse representation[C]//FG. 2011: 336-342.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0837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74"/>
    </mc:Choice>
    <mc:Fallback xmlns="">
      <p:transition spd="slow" advTm="20874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https://www.itcodemonkey.com/data/upload/portal/20180917/1537172624413261.jpg">
            <a:extLst>
              <a:ext uri="{FF2B5EF4-FFF2-40B4-BE49-F238E27FC236}">
                <a16:creationId xmlns:a16="http://schemas.microsoft.com/office/drawing/2014/main" id="{FB972643-22BF-45C5-B2C3-252470A52E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44"/>
          <a:stretch/>
        </p:blipFill>
        <p:spPr bwMode="auto">
          <a:xfrm>
            <a:off x="2398712" y="838200"/>
            <a:ext cx="7394575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AU</a:t>
            </a:r>
            <a:endParaRPr lang="zh-CN" altLang="en-US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9DE188-E489-4A8F-862E-35A988A3D9B1}"/>
              </a:ext>
            </a:extLst>
          </p:cNvPr>
          <p:cNvSpPr txBox="1"/>
          <p:nvPr/>
        </p:nvSpPr>
        <p:spPr>
          <a:xfrm>
            <a:off x="2905483" y="6550223"/>
            <a:ext cx="9286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Mahoor</a:t>
            </a:r>
            <a:r>
              <a:rPr lang="en-US" altLang="zh-CN" sz="1400" dirty="0"/>
              <a:t> M H, Zhou M, </a:t>
            </a:r>
            <a:r>
              <a:rPr lang="en-US" altLang="zh-CN" sz="1400" dirty="0" err="1"/>
              <a:t>Veon</a:t>
            </a:r>
            <a:r>
              <a:rPr lang="en-US" altLang="zh-CN" sz="1400" dirty="0"/>
              <a:t> K L, et al. Facial action unit recognition with sparse representation[C]//FG. 2011: 336-342.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0212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38"/>
    </mc:Choice>
    <mc:Fallback xmlns="">
      <p:transition spd="slow" advTm="32138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GANimation</a:t>
            </a:r>
            <a:endParaRPr lang="zh-CN" altLang="en-US" sz="2800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87FE754-75D4-4EC4-923B-56B306DFD34F}"/>
              </a:ext>
            </a:extLst>
          </p:cNvPr>
          <p:cNvSpPr txBox="1"/>
          <p:nvPr/>
        </p:nvSpPr>
        <p:spPr>
          <a:xfrm>
            <a:off x="1596210" y="2459504"/>
            <a:ext cx="89995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1.</a:t>
            </a:r>
            <a:r>
              <a:rPr lang="zh-CN" altLang="en-US" sz="2400" dirty="0"/>
              <a:t>将动作单元（</a:t>
            </a:r>
            <a:r>
              <a:rPr lang="en-US" altLang="zh-CN" sz="2400" dirty="0"/>
              <a:t>AU</a:t>
            </a:r>
            <a:r>
              <a:rPr lang="zh-CN" altLang="en-US" sz="2400" dirty="0"/>
              <a:t>）引入到 </a:t>
            </a:r>
            <a:r>
              <a:rPr lang="en-US" altLang="zh-CN" sz="2400" dirty="0"/>
              <a:t>GAN </a:t>
            </a:r>
            <a:r>
              <a:rPr lang="zh-CN" altLang="en-US" sz="2400" dirty="0"/>
              <a:t>中实现了人物面部表情渐变生成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2.</a:t>
            </a:r>
            <a:r>
              <a:rPr lang="zh-CN" altLang="en-US" sz="2400" dirty="0"/>
              <a:t>将 </a:t>
            </a:r>
            <a:r>
              <a:rPr lang="en-US" altLang="zh-CN" sz="2400" dirty="0"/>
              <a:t>Attention </a:t>
            </a:r>
            <a:r>
              <a:rPr lang="zh-CN" altLang="en-US" sz="2400" dirty="0"/>
              <a:t>引入到模型中用于克服生成中背景和光照的影响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3.</a:t>
            </a:r>
            <a:r>
              <a:rPr lang="zh-CN" altLang="en-US" sz="2400" dirty="0"/>
              <a:t>模型可应用于非数据集中人物面部表情的生成</a:t>
            </a:r>
          </a:p>
        </p:txBody>
      </p:sp>
    </p:spTree>
    <p:extLst>
      <p:ext uri="{BB962C8B-B14F-4D97-AF65-F5344CB8AC3E}">
        <p14:creationId xmlns:p14="http://schemas.microsoft.com/office/powerpoint/2010/main" val="29089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6"/>
    </mc:Choice>
    <mc:Fallback xmlns="">
      <p:transition spd="slow" advTm="12006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structure</a:t>
            </a:r>
            <a:endParaRPr lang="zh-CN" altLang="en-US" sz="2800" b="1" dirty="0"/>
          </a:p>
        </p:txBody>
      </p:sp>
      <p:pic>
        <p:nvPicPr>
          <p:cNvPr id="21506" name="Picture 2" descr="https://www.itcodemonkey.com/data/upload/portal/20180917/1537172625269252.jpg">
            <a:extLst>
              <a:ext uri="{FF2B5EF4-FFF2-40B4-BE49-F238E27FC236}">
                <a16:creationId xmlns:a16="http://schemas.microsoft.com/office/drawing/2014/main" id="{186AFE94-0A70-488E-904D-F18BC00E4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8986" y="1432242"/>
            <a:ext cx="7620000" cy="425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www.itcodemonkey.com/data/upload/portal/20180917/1537172625692638.png">
            <a:extLst>
              <a:ext uri="{FF2B5EF4-FFF2-40B4-BE49-F238E27FC236}">
                <a16:creationId xmlns:a16="http://schemas.microsoft.com/office/drawing/2014/main" id="{1CFC2B96-F162-40B8-BBCD-BCD33356D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1987979"/>
            <a:ext cx="288000" cy="301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itcodemonkey.com/data/upload/portal/20180917/1537172625241813.png">
            <a:extLst>
              <a:ext uri="{FF2B5EF4-FFF2-40B4-BE49-F238E27FC236}">
                <a16:creationId xmlns:a16="http://schemas.microsoft.com/office/drawing/2014/main" id="{263FDAC1-116D-4D9A-A377-451F40C89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3051808"/>
            <a:ext cx="288000" cy="26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itcodemonkey.com/data/upload/portal/20180917/1537172625292581.png">
            <a:extLst>
              <a:ext uri="{FF2B5EF4-FFF2-40B4-BE49-F238E27FC236}">
                <a16:creationId xmlns:a16="http://schemas.microsoft.com/office/drawing/2014/main" id="{0EBC5DF3-4560-4CD4-AF26-70FFD65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2513348"/>
            <a:ext cx="288000" cy="31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www.itcodemonkey.com/data/upload/portal/20180917/1537172627704104.png">
            <a:extLst>
              <a:ext uri="{FF2B5EF4-FFF2-40B4-BE49-F238E27FC236}">
                <a16:creationId xmlns:a16="http://schemas.microsoft.com/office/drawing/2014/main" id="{2F916296-CAA4-4788-B415-EB7BDA390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3539079"/>
            <a:ext cx="288000" cy="20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www.itcodemonkey.com/data/upload/portal/20180917/1537172627782639.png">
            <a:extLst>
              <a:ext uri="{FF2B5EF4-FFF2-40B4-BE49-F238E27FC236}">
                <a16:creationId xmlns:a16="http://schemas.microsoft.com/office/drawing/2014/main" id="{71A75139-C452-4BD4-A985-4215BADC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120" y="3973992"/>
            <a:ext cx="270000" cy="2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www.itcodemonkey.com/data/upload/portal/20180917/1537172627548561.png">
            <a:extLst>
              <a:ext uri="{FF2B5EF4-FFF2-40B4-BE49-F238E27FC236}">
                <a16:creationId xmlns:a16="http://schemas.microsoft.com/office/drawing/2014/main" id="{09F16BB5-0725-4DBD-97A7-088653065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4419190"/>
            <a:ext cx="288000" cy="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www.itcodemonkey.com/data/upload/portal/20180917/1537172627837264.png">
            <a:extLst>
              <a:ext uri="{FF2B5EF4-FFF2-40B4-BE49-F238E27FC236}">
                <a16:creationId xmlns:a16="http://schemas.microsoft.com/office/drawing/2014/main" id="{870A10CD-12F1-4859-A3BE-A315481E3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520" y="4872388"/>
            <a:ext cx="288000" cy="274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7AE9B60-191A-4406-B0F6-7398541506BE}"/>
              </a:ext>
            </a:extLst>
          </p:cNvPr>
          <p:cNvSpPr txBox="1"/>
          <p:nvPr/>
        </p:nvSpPr>
        <p:spPr>
          <a:xfrm>
            <a:off x="9485734" y="195385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真实图像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BA18B1A-AF5D-4A7A-9678-5C47F3A18DC8}"/>
              </a:ext>
            </a:extLst>
          </p:cNvPr>
          <p:cNvSpPr txBox="1"/>
          <p:nvPr/>
        </p:nvSpPr>
        <p:spPr>
          <a:xfrm>
            <a:off x="9485734" y="248577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生成图像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8002B25-DAF1-44B4-BE42-344989910DED}"/>
              </a:ext>
            </a:extLst>
          </p:cNvPr>
          <p:cNvSpPr txBox="1"/>
          <p:nvPr/>
        </p:nvSpPr>
        <p:spPr>
          <a:xfrm>
            <a:off x="9485734" y="2997427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</a:t>
            </a:r>
            <a:r>
              <a:rPr lang="zh-CN" altLang="en-US" dirty="0"/>
              <a:t>列向量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F1128CB-3105-4B4E-9DC5-86A47566570E}"/>
              </a:ext>
            </a:extLst>
          </p:cNvPr>
          <p:cNvSpPr txBox="1"/>
          <p:nvPr/>
        </p:nvSpPr>
        <p:spPr>
          <a:xfrm>
            <a:off x="9485734" y="3457270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Attention</a:t>
            </a:r>
            <a:r>
              <a:rPr lang="zh-CN" altLang="en-US" dirty="0"/>
              <a:t>生成器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D67805-7ADA-4B11-BA22-1563EFB5832A}"/>
              </a:ext>
            </a:extLst>
          </p:cNvPr>
          <p:cNvSpPr txBox="1"/>
          <p:nvPr/>
        </p:nvSpPr>
        <p:spPr>
          <a:xfrm>
            <a:off x="9485734" y="389732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像素图像生成器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A36C171-B729-4D94-8643-590CC404233D}"/>
              </a:ext>
            </a:extLst>
          </p:cNvPr>
          <p:cNvSpPr txBox="1"/>
          <p:nvPr/>
        </p:nvSpPr>
        <p:spPr>
          <a:xfrm>
            <a:off x="9485734" y="434652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图像判别器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5D0AD0E-B03C-465D-9BEE-184F735CC6A6}"/>
              </a:ext>
            </a:extLst>
          </p:cNvPr>
          <p:cNvSpPr txBox="1"/>
          <p:nvPr/>
        </p:nvSpPr>
        <p:spPr>
          <a:xfrm>
            <a:off x="9485734" y="4825176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</a:t>
            </a:r>
            <a:r>
              <a:rPr lang="zh-CN" altLang="en-US" dirty="0"/>
              <a:t>判别器</a:t>
            </a:r>
          </a:p>
        </p:txBody>
      </p:sp>
    </p:spTree>
    <p:extLst>
      <p:ext uri="{BB962C8B-B14F-4D97-AF65-F5344CB8AC3E}">
        <p14:creationId xmlns:p14="http://schemas.microsoft.com/office/powerpoint/2010/main" val="315134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338"/>
    </mc:Choice>
    <mc:Fallback xmlns="">
      <p:transition spd="slow" advTm="88338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attention</a:t>
            </a:r>
            <a:endParaRPr lang="zh-CN" altLang="en-US" sz="2800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5AE21F2-C211-4C76-8CD7-EC98F00A5FA4}"/>
              </a:ext>
            </a:extLst>
          </p:cNvPr>
          <p:cNvSpPr txBox="1"/>
          <p:nvPr/>
        </p:nvSpPr>
        <p:spPr>
          <a:xfrm>
            <a:off x="6435296" y="6334780"/>
            <a:ext cx="57567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Vaswani A, </a:t>
            </a:r>
            <a:r>
              <a:rPr lang="en-US" altLang="zh-CN" sz="1400" dirty="0" err="1"/>
              <a:t>Shazeer</a:t>
            </a:r>
            <a:r>
              <a:rPr lang="en-US" altLang="zh-CN" sz="1400" dirty="0"/>
              <a:t> N, Parmar N, et al. Attention is all you need[C]</a:t>
            </a:r>
          </a:p>
          <a:p>
            <a:r>
              <a:rPr lang="en-US" altLang="zh-CN" sz="1400" dirty="0"/>
              <a:t>//Advances in Neural Information Processing Systems. 2017: 5998-6008.</a:t>
            </a:r>
            <a:endParaRPr lang="zh-CN" altLang="en-US" sz="1400" dirty="0"/>
          </a:p>
        </p:txBody>
      </p:sp>
      <p:pic>
        <p:nvPicPr>
          <p:cNvPr id="22530" name="Picture 2" descr="https://pic4.zhimg.com/80/v2-b5dcc3018fd35cc45336f2017d195abb_hd.jpg">
            <a:extLst>
              <a:ext uri="{FF2B5EF4-FFF2-40B4-BE49-F238E27FC236}">
                <a16:creationId xmlns:a16="http://schemas.microsoft.com/office/drawing/2014/main" id="{4F96956E-1217-4423-8AFB-AD90086D1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8842" y="1034497"/>
            <a:ext cx="8294316" cy="3822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45B5015-97D3-423D-A8F9-C408567C497B}"/>
              </a:ext>
            </a:extLst>
          </p:cNvPr>
          <p:cNvSpPr txBox="1"/>
          <p:nvPr/>
        </p:nvSpPr>
        <p:spPr>
          <a:xfrm>
            <a:off x="1948842" y="4949606"/>
            <a:ext cx="82943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Attention mechanism</a:t>
            </a:r>
            <a:r>
              <a:rPr lang="zh-CN" altLang="en-US" dirty="0"/>
              <a:t>可以帮助模型对输入的不同部分赋予不同的权重，抽取更加关键的信息，使得模型做出更加准确的判断。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 err="1"/>
              <a:t>GANimation</a:t>
            </a:r>
            <a:r>
              <a:rPr lang="zh-CN" altLang="en-US" dirty="0"/>
              <a:t>中，</a:t>
            </a:r>
            <a:r>
              <a:rPr lang="en-US" altLang="zh-CN" dirty="0"/>
              <a:t>attention</a:t>
            </a:r>
            <a:r>
              <a:rPr lang="zh-CN" altLang="en-US" dirty="0"/>
              <a:t>可以帮助模型专注于表情，而使如，发色、眼镜、背景等其他元素不变。</a:t>
            </a:r>
          </a:p>
        </p:txBody>
      </p:sp>
    </p:spTree>
    <p:extLst>
      <p:ext uri="{BB962C8B-B14F-4D97-AF65-F5344CB8AC3E}">
        <p14:creationId xmlns:p14="http://schemas.microsoft.com/office/powerpoint/2010/main" val="58033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"/>
    </mc:Choice>
    <mc:Fallback xmlns="">
      <p:transition spd="slow" advTm="706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GANimation</a:t>
            </a:r>
            <a:endParaRPr lang="zh-CN" altLang="en-US" sz="2800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87FE754-75D4-4EC4-923B-56B306DFD34F}"/>
              </a:ext>
            </a:extLst>
          </p:cNvPr>
          <p:cNvSpPr txBox="1"/>
          <p:nvPr/>
        </p:nvSpPr>
        <p:spPr>
          <a:xfrm>
            <a:off x="1596210" y="2459504"/>
            <a:ext cx="89995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1.</a:t>
            </a:r>
            <a:r>
              <a:rPr lang="zh-CN" altLang="en-US" sz="2400" dirty="0"/>
              <a:t>将动作单元（</a:t>
            </a:r>
            <a:r>
              <a:rPr lang="en-US" altLang="zh-CN" sz="2400" dirty="0"/>
              <a:t>AU</a:t>
            </a:r>
            <a:r>
              <a:rPr lang="zh-CN" altLang="en-US" sz="2400" dirty="0"/>
              <a:t>）引入到 </a:t>
            </a:r>
            <a:r>
              <a:rPr lang="en-US" altLang="zh-CN" sz="2400" dirty="0"/>
              <a:t>GAN </a:t>
            </a:r>
            <a:r>
              <a:rPr lang="zh-CN" altLang="en-US" sz="2400" dirty="0"/>
              <a:t>中实现了人物面部表情渐变生成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2.</a:t>
            </a:r>
            <a:r>
              <a:rPr lang="zh-CN" altLang="en-US" sz="2400" dirty="0"/>
              <a:t>将 </a:t>
            </a:r>
            <a:r>
              <a:rPr lang="en-US" altLang="zh-CN" sz="2400" dirty="0"/>
              <a:t>Attention </a:t>
            </a:r>
            <a:r>
              <a:rPr lang="zh-CN" altLang="en-US" sz="2400" dirty="0"/>
              <a:t>引入到模型中用于克服生成中背景和光照的影响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3.</a:t>
            </a:r>
            <a:r>
              <a:rPr lang="zh-CN" altLang="en-US" sz="2400" dirty="0"/>
              <a:t>模型可应用于非数据集中人物面部表情的生成</a:t>
            </a:r>
          </a:p>
        </p:txBody>
      </p:sp>
    </p:spTree>
    <p:extLst>
      <p:ext uri="{BB962C8B-B14F-4D97-AF65-F5344CB8AC3E}">
        <p14:creationId xmlns:p14="http://schemas.microsoft.com/office/powerpoint/2010/main" val="230139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67"/>
    </mc:Choice>
    <mc:Fallback xmlns="">
      <p:transition spd="slow" advTm="65267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GANimation</a:t>
            </a:r>
            <a:endParaRPr lang="zh-CN" altLang="en-US" sz="28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E1A281-007B-43CA-990B-CBDC67CB9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410" y="1284776"/>
            <a:ext cx="10647179" cy="428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0"/>
    </mc:Choice>
    <mc:Fallback xmlns="">
      <p:transition spd="slow" advTm="85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structure</a:t>
            </a:r>
            <a:endParaRPr lang="zh-CN" altLang="en-US" sz="2800" b="1" dirty="0"/>
          </a:p>
        </p:txBody>
      </p:sp>
      <p:pic>
        <p:nvPicPr>
          <p:cNvPr id="21506" name="Picture 2" descr="https://www.itcodemonkey.com/data/upload/portal/20180917/1537172625269252.jpg">
            <a:extLst>
              <a:ext uri="{FF2B5EF4-FFF2-40B4-BE49-F238E27FC236}">
                <a16:creationId xmlns:a16="http://schemas.microsoft.com/office/drawing/2014/main" id="{186AFE94-0A70-488E-904D-F18BC00E4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8986" y="1432242"/>
            <a:ext cx="7620000" cy="425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www.itcodemonkey.com/data/upload/portal/20180917/1537172625692638.png">
            <a:extLst>
              <a:ext uri="{FF2B5EF4-FFF2-40B4-BE49-F238E27FC236}">
                <a16:creationId xmlns:a16="http://schemas.microsoft.com/office/drawing/2014/main" id="{1CFC2B96-F162-40B8-BBCD-BCD33356D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1987979"/>
            <a:ext cx="288000" cy="301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itcodemonkey.com/data/upload/portal/20180917/1537172625241813.png">
            <a:extLst>
              <a:ext uri="{FF2B5EF4-FFF2-40B4-BE49-F238E27FC236}">
                <a16:creationId xmlns:a16="http://schemas.microsoft.com/office/drawing/2014/main" id="{263FDAC1-116D-4D9A-A377-451F40C89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3051808"/>
            <a:ext cx="288000" cy="26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itcodemonkey.com/data/upload/portal/20180917/1537172625292581.png">
            <a:extLst>
              <a:ext uri="{FF2B5EF4-FFF2-40B4-BE49-F238E27FC236}">
                <a16:creationId xmlns:a16="http://schemas.microsoft.com/office/drawing/2014/main" id="{0EBC5DF3-4560-4CD4-AF26-70FFD65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2513348"/>
            <a:ext cx="288000" cy="31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www.itcodemonkey.com/data/upload/portal/20180917/1537172627704104.png">
            <a:extLst>
              <a:ext uri="{FF2B5EF4-FFF2-40B4-BE49-F238E27FC236}">
                <a16:creationId xmlns:a16="http://schemas.microsoft.com/office/drawing/2014/main" id="{2F916296-CAA4-4788-B415-EB7BDA390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3539079"/>
            <a:ext cx="288000" cy="20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www.itcodemonkey.com/data/upload/portal/20180917/1537172627782639.png">
            <a:extLst>
              <a:ext uri="{FF2B5EF4-FFF2-40B4-BE49-F238E27FC236}">
                <a16:creationId xmlns:a16="http://schemas.microsoft.com/office/drawing/2014/main" id="{71A75139-C452-4BD4-A985-4215BADC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120" y="3973992"/>
            <a:ext cx="270000" cy="2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www.itcodemonkey.com/data/upload/portal/20180917/1537172627548561.png">
            <a:extLst>
              <a:ext uri="{FF2B5EF4-FFF2-40B4-BE49-F238E27FC236}">
                <a16:creationId xmlns:a16="http://schemas.microsoft.com/office/drawing/2014/main" id="{09F16BB5-0725-4DBD-97A7-088653065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4419190"/>
            <a:ext cx="288000" cy="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www.itcodemonkey.com/data/upload/portal/20180917/1537172627837264.png">
            <a:extLst>
              <a:ext uri="{FF2B5EF4-FFF2-40B4-BE49-F238E27FC236}">
                <a16:creationId xmlns:a16="http://schemas.microsoft.com/office/drawing/2014/main" id="{870A10CD-12F1-4859-A3BE-A315481E3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520" y="4872388"/>
            <a:ext cx="288000" cy="274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7AE9B60-191A-4406-B0F6-7398541506BE}"/>
              </a:ext>
            </a:extLst>
          </p:cNvPr>
          <p:cNvSpPr txBox="1"/>
          <p:nvPr/>
        </p:nvSpPr>
        <p:spPr>
          <a:xfrm>
            <a:off x="9485734" y="195385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真实图像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BA18B1A-AF5D-4A7A-9678-5C47F3A18DC8}"/>
              </a:ext>
            </a:extLst>
          </p:cNvPr>
          <p:cNvSpPr txBox="1"/>
          <p:nvPr/>
        </p:nvSpPr>
        <p:spPr>
          <a:xfrm>
            <a:off x="9485734" y="248577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生成图像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8002B25-DAF1-44B4-BE42-344989910DED}"/>
              </a:ext>
            </a:extLst>
          </p:cNvPr>
          <p:cNvSpPr txBox="1"/>
          <p:nvPr/>
        </p:nvSpPr>
        <p:spPr>
          <a:xfrm>
            <a:off x="9485734" y="2997427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</a:t>
            </a:r>
            <a:r>
              <a:rPr lang="zh-CN" altLang="en-US" dirty="0"/>
              <a:t>列向量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F1128CB-3105-4B4E-9DC5-86A47566570E}"/>
              </a:ext>
            </a:extLst>
          </p:cNvPr>
          <p:cNvSpPr txBox="1"/>
          <p:nvPr/>
        </p:nvSpPr>
        <p:spPr>
          <a:xfrm>
            <a:off x="9485734" y="3457270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Attention</a:t>
            </a:r>
            <a:r>
              <a:rPr lang="zh-CN" altLang="en-US" dirty="0"/>
              <a:t>生成器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D67805-7ADA-4B11-BA22-1563EFB5832A}"/>
              </a:ext>
            </a:extLst>
          </p:cNvPr>
          <p:cNvSpPr txBox="1"/>
          <p:nvPr/>
        </p:nvSpPr>
        <p:spPr>
          <a:xfrm>
            <a:off x="9485734" y="389732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像素图像生成器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A36C171-B729-4D94-8643-590CC404233D}"/>
              </a:ext>
            </a:extLst>
          </p:cNvPr>
          <p:cNvSpPr txBox="1"/>
          <p:nvPr/>
        </p:nvSpPr>
        <p:spPr>
          <a:xfrm>
            <a:off x="9485734" y="434652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图像判别器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5D0AD0E-B03C-465D-9BEE-184F735CC6A6}"/>
              </a:ext>
            </a:extLst>
          </p:cNvPr>
          <p:cNvSpPr txBox="1"/>
          <p:nvPr/>
        </p:nvSpPr>
        <p:spPr>
          <a:xfrm>
            <a:off x="9485734" y="4825176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</a:t>
            </a:r>
            <a:r>
              <a:rPr lang="zh-CN" altLang="en-US" dirty="0"/>
              <a:t>判别器</a:t>
            </a:r>
          </a:p>
        </p:txBody>
      </p:sp>
    </p:spTree>
    <p:extLst>
      <p:ext uri="{BB962C8B-B14F-4D97-AF65-F5344CB8AC3E}">
        <p14:creationId xmlns:p14="http://schemas.microsoft.com/office/powerpoint/2010/main" val="316546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04"/>
    </mc:Choice>
    <mc:Fallback xmlns="">
      <p:transition spd="slow" advTm="15804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generator</a:t>
            </a:r>
            <a:endParaRPr lang="zh-CN" altLang="en-US" sz="28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B41EEF7-7668-4F1E-AFF3-633910111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29" y="1034497"/>
            <a:ext cx="10559742" cy="508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8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70"/>
    </mc:Choice>
    <mc:Fallback xmlns="">
      <p:transition spd="slow" advTm="11417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https://www.itcodemonkey.com/data/upload/portal/20180917/1537172624413261.jpg">
            <a:extLst>
              <a:ext uri="{FF2B5EF4-FFF2-40B4-BE49-F238E27FC236}">
                <a16:creationId xmlns:a16="http://schemas.microsoft.com/office/drawing/2014/main" id="{FB972643-22BF-45C5-B2C3-252470A52E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44"/>
          <a:stretch/>
        </p:blipFill>
        <p:spPr bwMode="auto">
          <a:xfrm>
            <a:off x="2398712" y="838200"/>
            <a:ext cx="7394575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GANimation</a:t>
            </a:r>
            <a:endParaRPr lang="zh-CN" altLang="en-US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9DE188-E489-4A8F-862E-35A988A3D9B1}"/>
              </a:ext>
            </a:extLst>
          </p:cNvPr>
          <p:cNvSpPr txBox="1"/>
          <p:nvPr/>
        </p:nvSpPr>
        <p:spPr>
          <a:xfrm>
            <a:off x="2905483" y="6550223"/>
            <a:ext cx="9286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Mahoor</a:t>
            </a:r>
            <a:r>
              <a:rPr lang="en-US" altLang="zh-CN" sz="1400" dirty="0"/>
              <a:t> M H, Zhou M, </a:t>
            </a:r>
            <a:r>
              <a:rPr lang="en-US" altLang="zh-CN" sz="1400" dirty="0" err="1"/>
              <a:t>Veon</a:t>
            </a:r>
            <a:r>
              <a:rPr lang="en-US" altLang="zh-CN" sz="1400" dirty="0"/>
              <a:t> K L, et al. Facial action unit recognition with sparse representation[C]//FG. 2011: 336-342.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4584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95"/>
    </mc:Choice>
    <mc:Fallback xmlns="">
      <p:transition spd="slow" advTm="3149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structure</a:t>
            </a:r>
            <a:endParaRPr lang="zh-CN" altLang="en-US" sz="2800" b="1" dirty="0"/>
          </a:p>
        </p:txBody>
      </p:sp>
      <p:pic>
        <p:nvPicPr>
          <p:cNvPr id="21506" name="Picture 2" descr="https://www.itcodemonkey.com/data/upload/portal/20180917/1537172625269252.jpg">
            <a:extLst>
              <a:ext uri="{FF2B5EF4-FFF2-40B4-BE49-F238E27FC236}">
                <a16:creationId xmlns:a16="http://schemas.microsoft.com/office/drawing/2014/main" id="{186AFE94-0A70-488E-904D-F18BC00E4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8986" y="1432242"/>
            <a:ext cx="7620000" cy="425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www.itcodemonkey.com/data/upload/portal/20180917/1537172625692638.png">
            <a:extLst>
              <a:ext uri="{FF2B5EF4-FFF2-40B4-BE49-F238E27FC236}">
                <a16:creationId xmlns:a16="http://schemas.microsoft.com/office/drawing/2014/main" id="{1CFC2B96-F162-40B8-BBCD-BCD33356D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1987979"/>
            <a:ext cx="288000" cy="301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itcodemonkey.com/data/upload/portal/20180917/1537172625241813.png">
            <a:extLst>
              <a:ext uri="{FF2B5EF4-FFF2-40B4-BE49-F238E27FC236}">
                <a16:creationId xmlns:a16="http://schemas.microsoft.com/office/drawing/2014/main" id="{263FDAC1-116D-4D9A-A377-451F40C89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3051808"/>
            <a:ext cx="288000" cy="26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itcodemonkey.com/data/upload/portal/20180917/1537172625292581.png">
            <a:extLst>
              <a:ext uri="{FF2B5EF4-FFF2-40B4-BE49-F238E27FC236}">
                <a16:creationId xmlns:a16="http://schemas.microsoft.com/office/drawing/2014/main" id="{0EBC5DF3-4560-4CD4-AF26-70FFD65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2513348"/>
            <a:ext cx="288000" cy="31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www.itcodemonkey.com/data/upload/portal/20180917/1537172627704104.png">
            <a:extLst>
              <a:ext uri="{FF2B5EF4-FFF2-40B4-BE49-F238E27FC236}">
                <a16:creationId xmlns:a16="http://schemas.microsoft.com/office/drawing/2014/main" id="{2F916296-CAA4-4788-B415-EB7BDA390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3539079"/>
            <a:ext cx="288000" cy="20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www.itcodemonkey.com/data/upload/portal/20180917/1537172627782639.png">
            <a:extLst>
              <a:ext uri="{FF2B5EF4-FFF2-40B4-BE49-F238E27FC236}">
                <a16:creationId xmlns:a16="http://schemas.microsoft.com/office/drawing/2014/main" id="{71A75139-C452-4BD4-A985-4215BADC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120" y="3973992"/>
            <a:ext cx="270000" cy="2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www.itcodemonkey.com/data/upload/portal/20180917/1537172627548561.png">
            <a:extLst>
              <a:ext uri="{FF2B5EF4-FFF2-40B4-BE49-F238E27FC236}">
                <a16:creationId xmlns:a16="http://schemas.microsoft.com/office/drawing/2014/main" id="{09F16BB5-0725-4DBD-97A7-088653065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4419190"/>
            <a:ext cx="288000" cy="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www.itcodemonkey.com/data/upload/portal/20180917/1537172627837264.png">
            <a:extLst>
              <a:ext uri="{FF2B5EF4-FFF2-40B4-BE49-F238E27FC236}">
                <a16:creationId xmlns:a16="http://schemas.microsoft.com/office/drawing/2014/main" id="{870A10CD-12F1-4859-A3BE-A315481E3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520" y="4872388"/>
            <a:ext cx="288000" cy="274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7AE9B60-191A-4406-B0F6-7398541506BE}"/>
              </a:ext>
            </a:extLst>
          </p:cNvPr>
          <p:cNvSpPr txBox="1"/>
          <p:nvPr/>
        </p:nvSpPr>
        <p:spPr>
          <a:xfrm>
            <a:off x="9485734" y="195385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真实图像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BA18B1A-AF5D-4A7A-9678-5C47F3A18DC8}"/>
              </a:ext>
            </a:extLst>
          </p:cNvPr>
          <p:cNvSpPr txBox="1"/>
          <p:nvPr/>
        </p:nvSpPr>
        <p:spPr>
          <a:xfrm>
            <a:off x="9485734" y="248577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生成图像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8002B25-DAF1-44B4-BE42-344989910DED}"/>
              </a:ext>
            </a:extLst>
          </p:cNvPr>
          <p:cNvSpPr txBox="1"/>
          <p:nvPr/>
        </p:nvSpPr>
        <p:spPr>
          <a:xfrm>
            <a:off x="9485734" y="2997427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</a:t>
            </a:r>
            <a:r>
              <a:rPr lang="zh-CN" altLang="en-US" dirty="0"/>
              <a:t>列向量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F1128CB-3105-4B4E-9DC5-86A47566570E}"/>
              </a:ext>
            </a:extLst>
          </p:cNvPr>
          <p:cNvSpPr txBox="1"/>
          <p:nvPr/>
        </p:nvSpPr>
        <p:spPr>
          <a:xfrm>
            <a:off x="9485734" y="3457270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Attention</a:t>
            </a:r>
            <a:r>
              <a:rPr lang="zh-CN" altLang="en-US" dirty="0"/>
              <a:t>生成器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D67805-7ADA-4B11-BA22-1563EFB5832A}"/>
              </a:ext>
            </a:extLst>
          </p:cNvPr>
          <p:cNvSpPr txBox="1"/>
          <p:nvPr/>
        </p:nvSpPr>
        <p:spPr>
          <a:xfrm>
            <a:off x="9485734" y="389732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像素图像生成器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A36C171-B729-4D94-8643-590CC404233D}"/>
              </a:ext>
            </a:extLst>
          </p:cNvPr>
          <p:cNvSpPr txBox="1"/>
          <p:nvPr/>
        </p:nvSpPr>
        <p:spPr>
          <a:xfrm>
            <a:off x="9485734" y="434652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图像判别器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5D0AD0E-B03C-465D-9BEE-184F735CC6A6}"/>
              </a:ext>
            </a:extLst>
          </p:cNvPr>
          <p:cNvSpPr txBox="1"/>
          <p:nvPr/>
        </p:nvSpPr>
        <p:spPr>
          <a:xfrm>
            <a:off x="9485734" y="4825176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</a:t>
            </a:r>
            <a:r>
              <a:rPr lang="zh-CN" altLang="en-US" dirty="0"/>
              <a:t>判别器</a:t>
            </a:r>
          </a:p>
        </p:txBody>
      </p:sp>
    </p:spTree>
    <p:extLst>
      <p:ext uri="{BB962C8B-B14F-4D97-AF65-F5344CB8AC3E}">
        <p14:creationId xmlns:p14="http://schemas.microsoft.com/office/powerpoint/2010/main" val="12831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202"/>
    </mc:Choice>
    <mc:Fallback xmlns="">
      <p:transition spd="slow" advTm="11820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6F5154C-CD78-48C4-8F21-87F6F3B8FF99}"/>
              </a:ext>
            </a:extLst>
          </p:cNvPr>
          <p:cNvSpPr txBox="1"/>
          <p:nvPr/>
        </p:nvSpPr>
        <p:spPr>
          <a:xfrm>
            <a:off x="952000" y="1662570"/>
            <a:ext cx="2449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Image Adversarial Loss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9AB6A68-1AA7-41F3-8FD4-E157776B7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710" y="1687265"/>
            <a:ext cx="2281412" cy="38423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9BFF5C9-8975-4BC0-BE9B-EBC5B8514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345" y="2111104"/>
            <a:ext cx="10080000" cy="66098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2EE538E-BAE8-4927-9F84-C3F24B2AECFE}"/>
              </a:ext>
            </a:extLst>
          </p:cNvPr>
          <p:cNvSpPr txBox="1"/>
          <p:nvPr/>
        </p:nvSpPr>
        <p:spPr>
          <a:xfrm>
            <a:off x="1062181" y="3325091"/>
            <a:ext cx="10735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这就是传统的图像对抗损失，用于优化生成器和判别器，需要考虑 Earth Mover Distance 中的梯度惩罚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8043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82"/>
    </mc:Choice>
    <mc:Fallback xmlns="">
      <p:transition spd="slow" advTm="57082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72EE538E-BAE8-4927-9F84-C3F24B2AECFE}"/>
              </a:ext>
            </a:extLst>
          </p:cNvPr>
          <p:cNvSpPr txBox="1"/>
          <p:nvPr/>
        </p:nvSpPr>
        <p:spPr>
          <a:xfrm>
            <a:off x="1062181" y="3325091"/>
            <a:ext cx="9494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它的作用是让 </a:t>
            </a:r>
            <a:r>
              <a:rPr lang="en-US" altLang="zh-CN" dirty="0"/>
              <a:t>AU </a:t>
            </a:r>
            <a:r>
              <a:rPr lang="zh-CN" altLang="en-US" dirty="0"/>
              <a:t>作用下生成的图像更具有 </a:t>
            </a:r>
            <a:r>
              <a:rPr lang="en-US" altLang="zh-CN" dirty="0"/>
              <a:t>AU </a:t>
            </a:r>
            <a:r>
              <a:rPr lang="zh-CN" altLang="en-US" dirty="0"/>
              <a:t>的动作特性，整体的思路是优化生成器和判别器，通过对抗实现共进步。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FCA986C-3316-4288-948B-C59A76B8F1E7}"/>
              </a:ext>
            </a:extLst>
          </p:cNvPr>
          <p:cNvSpPr txBox="1"/>
          <p:nvPr/>
        </p:nvSpPr>
        <p:spPr>
          <a:xfrm>
            <a:off x="1247565" y="1749392"/>
            <a:ext cx="2924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Conditional Expression Loss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A693493-5612-47E6-9E64-524A1F9AF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690" y="1779809"/>
            <a:ext cx="2683467" cy="33051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D8FF6EF-390E-43AA-A714-273C79D3F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6055" y="2262827"/>
            <a:ext cx="8601710" cy="53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59"/>
    </mc:Choice>
    <mc:Fallback xmlns="">
      <p:transition spd="slow" advTm="26459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72EE538E-BAE8-4927-9F84-C3F24B2AECFE}"/>
              </a:ext>
            </a:extLst>
          </p:cNvPr>
          <p:cNvSpPr txBox="1"/>
          <p:nvPr/>
        </p:nvSpPr>
        <p:spPr>
          <a:xfrm>
            <a:off x="1062181" y="3325091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循环损失，也可以称为重构损失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C1DF68-716F-40FC-933E-E9C4D7F4E648}"/>
              </a:ext>
            </a:extLst>
          </p:cNvPr>
          <p:cNvSpPr txBox="1"/>
          <p:nvPr/>
        </p:nvSpPr>
        <p:spPr>
          <a:xfrm>
            <a:off x="1508582" y="1737754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Identity Loss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1CA9C97-CD2A-4BED-9478-727353EA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049" y="1729530"/>
            <a:ext cx="2413172" cy="37186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6FC96B4-3448-4E85-AC2D-327F42526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6643" y="2336731"/>
            <a:ext cx="4803875" cy="45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8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"/>
    </mc:Choice>
    <mc:Fallback xmlns="">
      <p:transition spd="slow" advTm="328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itcodemonkey.com/data/upload/portal/20180917/1537172628894909.png">
            <a:extLst>
              <a:ext uri="{FF2B5EF4-FFF2-40B4-BE49-F238E27FC236}">
                <a16:creationId xmlns:a16="http://schemas.microsoft.com/office/drawing/2014/main" id="{03DD98F4-5881-4937-8CEC-A1B42F240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196" y="3639020"/>
            <a:ext cx="3326822" cy="473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2EE538E-BAE8-4927-9F84-C3F24B2AECFE}"/>
              </a:ext>
            </a:extLst>
          </p:cNvPr>
          <p:cNvSpPr txBox="1"/>
          <p:nvPr/>
        </p:nvSpPr>
        <p:spPr>
          <a:xfrm>
            <a:off x="1056003" y="3315855"/>
            <a:ext cx="8817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使用全变分损失来光滑图形，且由于 </a:t>
            </a:r>
            <a:r>
              <a:rPr lang="en-US" altLang="zh-CN" dirty="0"/>
              <a:t>Attention </a:t>
            </a:r>
            <a:r>
              <a:rPr lang="zh-CN" altLang="en-US" dirty="0"/>
              <a:t>优化后得到的 </a:t>
            </a:r>
            <a:r>
              <a:rPr lang="en-US" altLang="zh-CN" dirty="0"/>
              <a:t>A </a:t>
            </a:r>
            <a:r>
              <a:rPr lang="zh-CN" altLang="en-US" dirty="0"/>
              <a:t>很容易饱和到 </a:t>
            </a:r>
            <a:r>
              <a:rPr lang="en-US" altLang="zh-CN" dirty="0"/>
              <a:t>1</a:t>
            </a:r>
            <a:r>
              <a:rPr lang="zh-CN" altLang="en-US" dirty="0"/>
              <a:t>，使</a:t>
            </a:r>
            <a:endParaRPr lang="en-US" altLang="zh-CN" dirty="0"/>
          </a:p>
          <a:p>
            <a:r>
              <a:rPr lang="zh-CN" altLang="en-US" dirty="0"/>
              <a:t>                                                    没了意义，所以为了防止这种情况，将 </a:t>
            </a:r>
            <a:r>
              <a:rPr lang="en-US" altLang="zh-CN" dirty="0"/>
              <a:t>A </a:t>
            </a:r>
            <a:r>
              <a:rPr lang="zh-CN" altLang="en-US" dirty="0"/>
              <a:t>做 </a:t>
            </a:r>
            <a:r>
              <a:rPr lang="en-US" altLang="zh-CN" dirty="0"/>
              <a:t>l2 </a:t>
            </a:r>
            <a:r>
              <a:rPr lang="zh-CN" altLang="en-US" dirty="0"/>
              <a:t>损失。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949D160-361C-467B-A8D5-4BA34D6F3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1816486"/>
            <a:ext cx="7920000" cy="107009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0ABAC9E-8F3E-41ED-AFBD-59D6A7E890E7}"/>
              </a:ext>
            </a:extLst>
          </p:cNvPr>
          <p:cNvSpPr txBox="1"/>
          <p:nvPr/>
        </p:nvSpPr>
        <p:spPr>
          <a:xfrm>
            <a:off x="1056002" y="1579424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Attention Loss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DCF012A-68A4-4237-ABD4-E6810B1747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078"/>
          <a:stretch/>
        </p:blipFill>
        <p:spPr>
          <a:xfrm>
            <a:off x="2792363" y="1600947"/>
            <a:ext cx="1920558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35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0"/>
    </mc:Choice>
    <mc:Fallback xmlns="">
      <p:transition spd="slow" advTm="36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E72A40D0-0967-457B-96EC-46F876455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175" y="5855617"/>
            <a:ext cx="8527649" cy="96940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CCED9C6-2BB3-422E-86A3-3169416AA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5998" y="4755268"/>
            <a:ext cx="7920000" cy="107009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Loss</a:t>
            </a:r>
            <a:endParaRPr lang="zh-CN" altLang="en-US" sz="2800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1C5338-6F9C-4013-B503-3C1053E0AE41}"/>
              </a:ext>
            </a:extLst>
          </p:cNvPr>
          <p:cNvSpPr txBox="1"/>
          <p:nvPr/>
        </p:nvSpPr>
        <p:spPr>
          <a:xfrm>
            <a:off x="1016655" y="1034497"/>
            <a:ext cx="2449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Image Adversarial Loss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88809E3-D2A0-4095-893A-92D799812E56}"/>
              </a:ext>
            </a:extLst>
          </p:cNvPr>
          <p:cNvSpPr txBox="1"/>
          <p:nvPr/>
        </p:nvSpPr>
        <p:spPr>
          <a:xfrm>
            <a:off x="1056000" y="4518206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Attention Loss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26DBE01-891B-4CB4-81D0-EF4898743B22}"/>
              </a:ext>
            </a:extLst>
          </p:cNvPr>
          <p:cNvSpPr txBox="1"/>
          <p:nvPr/>
        </p:nvSpPr>
        <p:spPr>
          <a:xfrm>
            <a:off x="1016655" y="3411937"/>
            <a:ext cx="2924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Conditional Expression Loss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3937C57-CA30-4456-9E76-DC753BC45D92}"/>
              </a:ext>
            </a:extLst>
          </p:cNvPr>
          <p:cNvSpPr txBox="1"/>
          <p:nvPr/>
        </p:nvSpPr>
        <p:spPr>
          <a:xfrm>
            <a:off x="1056000" y="2153390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Identity Loss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5322B78-FA07-40E3-9F30-BA8C62C882D4}"/>
              </a:ext>
            </a:extLst>
          </p:cNvPr>
          <p:cNvSpPr txBox="1"/>
          <p:nvPr/>
        </p:nvSpPr>
        <p:spPr>
          <a:xfrm>
            <a:off x="1015599" y="5610094"/>
            <a:ext cx="101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Full Loss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43FA3DA-DF13-42C7-BD71-F02E4BA25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6365" y="1059192"/>
            <a:ext cx="2281412" cy="38423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A5A3E33-BF9E-4AE9-AF63-9DB8DFADA1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000" y="1483031"/>
            <a:ext cx="10080000" cy="66098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41E3ABB-B23F-41B8-BAFA-1ECB1D3027D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8078"/>
          <a:stretch/>
        </p:blipFill>
        <p:spPr>
          <a:xfrm>
            <a:off x="2792361" y="4539729"/>
            <a:ext cx="1920558" cy="36933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4FD16AA-E97C-4ED5-9248-03D3391CEC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4780" y="3442354"/>
            <a:ext cx="2683467" cy="33051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C27D769-FAA4-4172-8505-152A6A5E53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95145" y="3925372"/>
            <a:ext cx="8601710" cy="53118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0AA2D17-92BC-4709-87BE-962D54A68A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3467" y="2145166"/>
            <a:ext cx="2413172" cy="37186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6AA63FF4-6F3D-4648-978C-B82523002EE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94061" y="2752367"/>
            <a:ext cx="4803875" cy="45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17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"/>
    </mc:Choice>
    <mc:Fallback xmlns="">
      <p:transition spd="slow" advTm="352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67CCD37-BD4A-4BBB-8BB5-4833C1CA8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194" y="443734"/>
            <a:ext cx="9240279" cy="631266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GANimation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729371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5"/>
    </mc:Choice>
    <mc:Fallback xmlns="">
      <p:transition spd="slow" advTm="645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9DEABF9-B7C3-4CA1-A8C0-5AF3AE6C8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361" y="473610"/>
            <a:ext cx="7981709" cy="591077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GANimation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33053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"/>
    </mc:Choice>
    <mc:Fallback xmlns="">
      <p:transition spd="slow" advTm="37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9D05ADE-5F0D-4F4C-9890-CA1094620CE2}"/>
              </a:ext>
            </a:extLst>
          </p:cNvPr>
          <p:cNvSpPr txBox="1"/>
          <p:nvPr/>
        </p:nvSpPr>
        <p:spPr>
          <a:xfrm>
            <a:off x="589935" y="511277"/>
            <a:ext cx="2113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GAN</a:t>
            </a:r>
            <a:endParaRPr lang="zh-CN" altLang="en-US" sz="2800" b="1" dirty="0"/>
          </a:p>
        </p:txBody>
      </p:sp>
      <p:pic>
        <p:nvPicPr>
          <p:cNvPr id="1026" name="Picture 2" descr="preview">
            <a:extLst>
              <a:ext uri="{FF2B5EF4-FFF2-40B4-BE49-F238E27FC236}">
                <a16:creationId xmlns:a16="http://schemas.microsoft.com/office/drawing/2014/main" id="{3A675052-B4B6-455C-AF23-A2C952D00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48" y="672106"/>
            <a:ext cx="6751302" cy="4647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eview">
            <a:extLst>
              <a:ext uri="{FF2B5EF4-FFF2-40B4-BE49-F238E27FC236}">
                <a16:creationId xmlns:a16="http://schemas.microsoft.com/office/drawing/2014/main" id="{7016AEF2-6C97-4228-B648-2BF19817A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687" y="5794140"/>
            <a:ext cx="7286625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F44472C-7D99-4CBF-85A9-B51F78F2B7C1}"/>
              </a:ext>
            </a:extLst>
          </p:cNvPr>
          <p:cNvSpPr txBox="1"/>
          <p:nvPr/>
        </p:nvSpPr>
        <p:spPr>
          <a:xfrm>
            <a:off x="9851923" y="2995679"/>
            <a:ext cx="14975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X</a:t>
            </a:r>
            <a:r>
              <a:rPr lang="zh-CN" altLang="en-US" dirty="0"/>
              <a:t>：真实图片</a:t>
            </a:r>
            <a:endParaRPr lang="en-US" altLang="zh-CN" dirty="0"/>
          </a:p>
          <a:p>
            <a:r>
              <a:rPr lang="en-US" altLang="zh-CN" dirty="0"/>
              <a:t>Z</a:t>
            </a:r>
            <a:r>
              <a:rPr lang="zh-CN" altLang="en-US" dirty="0"/>
              <a:t>：噪声</a:t>
            </a:r>
            <a:endParaRPr lang="en-US" altLang="zh-CN" dirty="0"/>
          </a:p>
          <a:p>
            <a:r>
              <a:rPr lang="en-US" altLang="zh-CN" dirty="0"/>
              <a:t>D</a:t>
            </a:r>
            <a:r>
              <a:rPr lang="zh-CN" altLang="en-US" dirty="0"/>
              <a:t>：判别模型</a:t>
            </a:r>
            <a:endParaRPr lang="en-US" altLang="zh-CN" dirty="0"/>
          </a:p>
          <a:p>
            <a:r>
              <a:rPr lang="en-US" altLang="zh-CN" dirty="0"/>
              <a:t>G</a:t>
            </a:r>
            <a:r>
              <a:rPr lang="zh-CN" altLang="en-US" dirty="0"/>
              <a:t>：生成模型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866392-95FD-407F-9BA7-40A81381A1AD}"/>
              </a:ext>
            </a:extLst>
          </p:cNvPr>
          <p:cNvSpPr txBox="1"/>
          <p:nvPr/>
        </p:nvSpPr>
        <p:spPr>
          <a:xfrm>
            <a:off x="6114695" y="6334780"/>
            <a:ext cx="60773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Goodfellow I, </a:t>
            </a:r>
            <a:r>
              <a:rPr lang="en-US" altLang="zh-CN" sz="1400" dirty="0" err="1"/>
              <a:t>Pouget</a:t>
            </a:r>
            <a:r>
              <a:rPr lang="en-US" altLang="zh-CN" sz="1400" dirty="0"/>
              <a:t>-Abadie J, Mirza M, et al. Generative adversarial nets[C]</a:t>
            </a:r>
          </a:p>
          <a:p>
            <a:r>
              <a:rPr lang="en-US" altLang="zh-CN" sz="1400" dirty="0"/>
              <a:t>//Advances in neural information processing systems. 2014: 2672-2680.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6938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205"/>
    </mc:Choice>
    <mc:Fallback xmlns="">
      <p:transition spd="slow" advTm="34820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9215B8D-7CB2-4310-AE42-E97040D94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333375"/>
            <a:ext cx="10134600" cy="619125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F0FD6E9-2DBC-448C-8A57-11E1A172D241}"/>
              </a:ext>
            </a:extLst>
          </p:cNvPr>
          <p:cNvSpPr txBox="1"/>
          <p:nvPr/>
        </p:nvSpPr>
        <p:spPr>
          <a:xfrm>
            <a:off x="589935" y="511277"/>
            <a:ext cx="2113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GAN</a:t>
            </a:r>
            <a:endParaRPr lang="zh-CN" altLang="en-US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621CF03-4ADF-4B06-AA47-5CC87D6EC3B7}"/>
              </a:ext>
            </a:extLst>
          </p:cNvPr>
          <p:cNvSpPr txBox="1"/>
          <p:nvPr/>
        </p:nvSpPr>
        <p:spPr>
          <a:xfrm>
            <a:off x="6114695" y="6334780"/>
            <a:ext cx="60773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Goodfellow I, </a:t>
            </a:r>
            <a:r>
              <a:rPr lang="en-US" altLang="zh-CN" sz="1400" dirty="0" err="1"/>
              <a:t>Pouget</a:t>
            </a:r>
            <a:r>
              <a:rPr lang="en-US" altLang="zh-CN" sz="1400" dirty="0"/>
              <a:t>-Abadie J, Mirza M, et al. Generative adversarial nets[C]</a:t>
            </a:r>
          </a:p>
          <a:p>
            <a:r>
              <a:rPr lang="en-US" altLang="zh-CN" sz="1400" dirty="0"/>
              <a:t>//Advances in neural information processing systems. 2014: 2672-2680.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62104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344"/>
    </mc:Choice>
    <mc:Fallback xmlns="">
      <p:transition spd="slow" advTm="12734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20BA67B-27BC-4D88-A46E-E1F79E0A2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575" y="890587"/>
            <a:ext cx="9848850" cy="507682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113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starGAN</a:t>
            </a:r>
            <a:endParaRPr lang="zh-CN" altLang="en-US" sz="28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60F4D1-A809-4DF7-BCEF-AB6199CEEE17}"/>
              </a:ext>
            </a:extLst>
          </p:cNvPr>
          <p:cNvSpPr txBox="1"/>
          <p:nvPr/>
        </p:nvSpPr>
        <p:spPr>
          <a:xfrm>
            <a:off x="5734783" y="6334780"/>
            <a:ext cx="6457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Choi Y, Choi M, Kim M, et al. </a:t>
            </a:r>
            <a:r>
              <a:rPr lang="en-US" altLang="zh-CN" sz="1400" dirty="0" err="1"/>
              <a:t>Stargan</a:t>
            </a:r>
            <a:r>
              <a:rPr lang="en-US" altLang="zh-CN" sz="1400" dirty="0"/>
              <a:t>: Unified generative adversarial networks for </a:t>
            </a:r>
          </a:p>
          <a:p>
            <a:r>
              <a:rPr lang="en-US" altLang="zh-CN" sz="1400" dirty="0"/>
              <a:t>multi-domain image-to-image translation[J]. </a:t>
            </a:r>
            <a:r>
              <a:rPr lang="en-US" altLang="zh-CN" sz="1400" dirty="0" err="1"/>
              <a:t>arXiv</a:t>
            </a:r>
            <a:r>
              <a:rPr lang="en-US" altLang="zh-CN" sz="1400" dirty="0"/>
              <a:t> preprint, 2017, 1711.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7559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2"/>
    </mc:Choice>
    <mc:Fallback xmlns="">
      <p:transition spd="slow" advTm="47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230E49-0F3D-4182-B83C-6EA713723F0B}"/>
              </a:ext>
            </a:extLst>
          </p:cNvPr>
          <p:cNvSpPr txBox="1"/>
          <p:nvPr/>
        </p:nvSpPr>
        <p:spPr>
          <a:xfrm>
            <a:off x="589935" y="511277"/>
            <a:ext cx="2113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starGAN</a:t>
            </a:r>
            <a:endParaRPr lang="zh-CN" altLang="en-US" sz="2800" b="1" dirty="0"/>
          </a:p>
        </p:txBody>
      </p:sp>
      <p:pic>
        <p:nvPicPr>
          <p:cNvPr id="7170" name="Picture 2" descr="GANsä¸­çææStarGANï¼ä½¿ç¨åä¸æ¨¡åæ§è¡å¤ä¸ªåçå¾åè½¬æ¢ï¼GANä¹ç¶ç¹èµ">
            <a:extLst>
              <a:ext uri="{FF2B5EF4-FFF2-40B4-BE49-F238E27FC236}">
                <a16:creationId xmlns:a16="http://schemas.microsoft.com/office/drawing/2014/main" id="{742EC429-48CC-498B-BBEB-0D0D080C7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9362"/>
            <a:ext cx="577215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64155B6-A3D0-4160-B51C-69718EB6F8CA}"/>
              </a:ext>
            </a:extLst>
          </p:cNvPr>
          <p:cNvSpPr txBox="1"/>
          <p:nvPr/>
        </p:nvSpPr>
        <p:spPr>
          <a:xfrm>
            <a:off x="904567" y="1809135"/>
            <a:ext cx="462116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域：一组共享相同属性值的图像。如</a:t>
            </a:r>
            <a:endParaRPr lang="en-US" altLang="zh-CN" dirty="0"/>
          </a:p>
          <a:p>
            <a:r>
              <a:rPr lang="zh-CN" altLang="en-US" dirty="0"/>
              <a:t>发色：黑色</a:t>
            </a:r>
            <a:r>
              <a:rPr lang="en-US" altLang="zh-CN" dirty="0"/>
              <a:t>/</a:t>
            </a:r>
            <a:r>
              <a:rPr lang="zh-CN" altLang="en-US" dirty="0"/>
              <a:t>金色</a:t>
            </a:r>
            <a:r>
              <a:rPr lang="en-US" altLang="zh-CN" dirty="0"/>
              <a:t>/</a:t>
            </a:r>
            <a:r>
              <a:rPr lang="zh-CN" altLang="en-US" dirty="0"/>
              <a:t>棕色，性别：男性</a:t>
            </a:r>
            <a:r>
              <a:rPr lang="en-US" altLang="zh-CN" dirty="0"/>
              <a:t>/</a:t>
            </a:r>
            <a:r>
              <a:rPr lang="zh-CN" altLang="en-US" dirty="0"/>
              <a:t>女性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多域图像转换任务效率不高且效果很差</a:t>
            </a:r>
            <a:endParaRPr lang="en-US" altLang="zh-CN" dirty="0"/>
          </a:p>
          <a:p>
            <a:r>
              <a:rPr lang="zh-CN" altLang="en-US" dirty="0"/>
              <a:t>原因：</a:t>
            </a:r>
            <a:r>
              <a:rPr lang="en-US" altLang="zh-CN" dirty="0"/>
              <a:t>k</a:t>
            </a:r>
            <a:r>
              <a:rPr lang="zh-CN" altLang="en-US" dirty="0"/>
              <a:t>个域需要</a:t>
            </a:r>
            <a:r>
              <a:rPr lang="en-US" altLang="zh-CN" dirty="0"/>
              <a:t>k(k-1)</a:t>
            </a:r>
            <a:r>
              <a:rPr lang="zh-CN" altLang="en-US" dirty="0"/>
              <a:t>个生成器，且生成器只能在其中的两个域中学习，无法充分利用训练集。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starGAN</a:t>
            </a:r>
            <a:r>
              <a:rPr lang="zh-CN" altLang="en-US" dirty="0"/>
              <a:t>：将图像和域信息作为输入而不是学习固定转换，用一个生成器学习所有可用域之间的映射。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5D8F769-98B9-4310-ADDE-8D7434174CBB}"/>
              </a:ext>
            </a:extLst>
          </p:cNvPr>
          <p:cNvSpPr txBox="1"/>
          <p:nvPr/>
        </p:nvSpPr>
        <p:spPr>
          <a:xfrm>
            <a:off x="5734783" y="6334780"/>
            <a:ext cx="6457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Choi Y, Choi M, Kim M, et al. </a:t>
            </a:r>
            <a:r>
              <a:rPr lang="en-US" altLang="zh-CN" sz="1400" dirty="0" err="1"/>
              <a:t>Stargan</a:t>
            </a:r>
            <a:r>
              <a:rPr lang="en-US" altLang="zh-CN" sz="1400" dirty="0"/>
              <a:t>: Unified generative adversarial networks for </a:t>
            </a:r>
          </a:p>
          <a:p>
            <a:r>
              <a:rPr lang="en-US" altLang="zh-CN" sz="1400" dirty="0"/>
              <a:t>multi-domain image-to-image translation[J]. </a:t>
            </a:r>
            <a:r>
              <a:rPr lang="en-US" altLang="zh-CN" sz="1400" dirty="0" err="1"/>
              <a:t>arXiv</a:t>
            </a:r>
            <a:r>
              <a:rPr lang="en-US" altLang="zh-CN" sz="1400" dirty="0"/>
              <a:t> preprint, 2017, 1711.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97391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579"/>
    </mc:Choice>
    <mc:Fallback xmlns="">
      <p:transition spd="slow" advTm="165579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D46913E-D7E2-4AD3-9731-8A7C3902A87B}"/>
              </a:ext>
            </a:extLst>
          </p:cNvPr>
          <p:cNvSpPr txBox="1"/>
          <p:nvPr/>
        </p:nvSpPr>
        <p:spPr>
          <a:xfrm>
            <a:off x="589935" y="511277"/>
            <a:ext cx="2113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starGAN</a:t>
            </a:r>
            <a:endParaRPr lang="zh-CN" altLang="en-US" sz="2800" b="1" dirty="0"/>
          </a:p>
        </p:txBody>
      </p:sp>
      <p:pic>
        <p:nvPicPr>
          <p:cNvPr id="3" name="Picture 2" descr="GANsä¸­çææStarGANï¼ä½¿ç¨åä¸æ¨¡åæ§è¡å¤ä¸ªåçå¾åè½¬æ¢ï¼GANä¹ç¶ç¹èµ">
            <a:extLst>
              <a:ext uri="{FF2B5EF4-FFF2-40B4-BE49-F238E27FC236}">
                <a16:creationId xmlns:a16="http://schemas.microsoft.com/office/drawing/2014/main" id="{A9D8315B-289B-418B-97B9-1973CF7BC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9362"/>
            <a:ext cx="577215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23DE376-6EFF-4EE9-B869-F45F501FCE94}"/>
              </a:ext>
            </a:extLst>
          </p:cNvPr>
          <p:cNvSpPr txBox="1"/>
          <p:nvPr/>
        </p:nvSpPr>
        <p:spPr>
          <a:xfrm>
            <a:off x="904567" y="1809135"/>
            <a:ext cx="46211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局限性：</a:t>
            </a:r>
            <a:r>
              <a:rPr lang="en-US" altLang="zh-CN" dirty="0" err="1"/>
              <a:t>StarGAN</a:t>
            </a:r>
            <a:r>
              <a:rPr lang="en-US" altLang="zh-CN" dirty="0"/>
              <a:t> </a:t>
            </a:r>
            <a:r>
              <a:rPr lang="zh-CN" altLang="en-US" dirty="0"/>
              <a:t>的生成是在属性标签的基础上完成的：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en-US" altLang="zh-CN" dirty="0" err="1"/>
              <a:t>CelebA</a:t>
            </a:r>
            <a:r>
              <a:rPr lang="zh-CN" altLang="en-US" dirty="0"/>
              <a:t>数据集包含</a:t>
            </a:r>
            <a:r>
              <a:rPr lang="en-US" altLang="zh-CN" dirty="0"/>
              <a:t>40</a:t>
            </a:r>
            <a:r>
              <a:rPr lang="zh-CN" altLang="en-US" dirty="0"/>
              <a:t>个与面部属性相关的标签，如头发颜色、性别和年龄等，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en-US" altLang="zh-CN" dirty="0" err="1"/>
              <a:t>RaFD</a:t>
            </a:r>
            <a:r>
              <a:rPr lang="zh-CN" altLang="en-US" dirty="0"/>
              <a:t>数据集有</a:t>
            </a:r>
            <a:r>
              <a:rPr lang="en-US" altLang="zh-CN" dirty="0"/>
              <a:t>8</a:t>
            </a:r>
            <a:r>
              <a:rPr lang="zh-CN" altLang="en-US" dirty="0"/>
              <a:t>个面部表情标签，如“开心”、“愤怒”、“悲伤”等。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所以 </a:t>
            </a:r>
            <a:r>
              <a:rPr lang="en-US" altLang="zh-CN" dirty="0" err="1"/>
              <a:t>StarGAN</a:t>
            </a:r>
            <a:r>
              <a:rPr lang="en-US" altLang="zh-CN" dirty="0"/>
              <a:t> </a:t>
            </a:r>
            <a:r>
              <a:rPr lang="zh-CN" altLang="en-US" dirty="0"/>
              <a:t>不能做插值的渐进生成。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ACCCCB9-1936-4691-A110-3E9155CDFC1D}"/>
              </a:ext>
            </a:extLst>
          </p:cNvPr>
          <p:cNvSpPr txBox="1"/>
          <p:nvPr/>
        </p:nvSpPr>
        <p:spPr>
          <a:xfrm>
            <a:off x="5734783" y="6334780"/>
            <a:ext cx="6457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Choi Y, Choi M, Kim M, et al. </a:t>
            </a:r>
            <a:r>
              <a:rPr lang="en-US" altLang="zh-CN" sz="1400" dirty="0" err="1"/>
              <a:t>Stargan</a:t>
            </a:r>
            <a:r>
              <a:rPr lang="en-US" altLang="zh-CN" sz="1400" dirty="0"/>
              <a:t>: Unified generative adversarial networks for </a:t>
            </a:r>
          </a:p>
          <a:p>
            <a:r>
              <a:rPr lang="en-US" altLang="zh-CN" sz="1400" dirty="0"/>
              <a:t>multi-domain image-to-image translation[J]. </a:t>
            </a:r>
            <a:r>
              <a:rPr lang="en-US" altLang="zh-CN" sz="1400" dirty="0" err="1"/>
              <a:t>arXiv</a:t>
            </a:r>
            <a:r>
              <a:rPr lang="en-US" altLang="zh-CN" sz="1400" dirty="0"/>
              <a:t> preprint, 2017, 1711.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8880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89"/>
    </mc:Choice>
    <mc:Fallback xmlns="">
      <p:transition spd="slow" advTm="6088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GANimation</a:t>
            </a:r>
            <a:endParaRPr lang="zh-CN" altLang="en-US" sz="2800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87FE754-75D4-4EC4-923B-56B306DFD34F}"/>
              </a:ext>
            </a:extLst>
          </p:cNvPr>
          <p:cNvSpPr txBox="1"/>
          <p:nvPr/>
        </p:nvSpPr>
        <p:spPr>
          <a:xfrm>
            <a:off x="1596210" y="2459504"/>
            <a:ext cx="89995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1.</a:t>
            </a:r>
            <a:r>
              <a:rPr lang="zh-CN" altLang="en-US" sz="2400" dirty="0"/>
              <a:t>将动作单元（</a:t>
            </a:r>
            <a:r>
              <a:rPr lang="en-US" altLang="zh-CN" sz="2400" dirty="0"/>
              <a:t>AU</a:t>
            </a:r>
            <a:r>
              <a:rPr lang="zh-CN" altLang="en-US" sz="2400" dirty="0"/>
              <a:t>）引入到 </a:t>
            </a:r>
            <a:r>
              <a:rPr lang="en-US" altLang="zh-CN" sz="2400" dirty="0"/>
              <a:t>GAN </a:t>
            </a:r>
            <a:r>
              <a:rPr lang="zh-CN" altLang="en-US" sz="2400" dirty="0"/>
              <a:t>中实现了人物面部表情渐变生成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2.</a:t>
            </a:r>
            <a:r>
              <a:rPr lang="zh-CN" altLang="en-US" sz="2400" dirty="0"/>
              <a:t>将 </a:t>
            </a:r>
            <a:r>
              <a:rPr lang="en-US" altLang="zh-CN" sz="2400" dirty="0"/>
              <a:t>Attention </a:t>
            </a:r>
            <a:r>
              <a:rPr lang="zh-CN" altLang="en-US" sz="2400" dirty="0"/>
              <a:t>引入到模型中用于克服生成中背景和光照的影响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3.</a:t>
            </a:r>
            <a:r>
              <a:rPr lang="zh-CN" altLang="en-US" sz="2400" dirty="0"/>
              <a:t>模型可应用于非数据集中人物面部表情的生成</a:t>
            </a:r>
          </a:p>
        </p:txBody>
      </p:sp>
    </p:spTree>
    <p:extLst>
      <p:ext uri="{BB962C8B-B14F-4D97-AF65-F5344CB8AC3E}">
        <p14:creationId xmlns:p14="http://schemas.microsoft.com/office/powerpoint/2010/main" val="308140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1"/>
    </mc:Choice>
    <mc:Fallback xmlns="">
      <p:transition spd="slow" advTm="83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249F67-A285-4EF1-A7BD-5E511B4F521C}"/>
              </a:ext>
            </a:extLst>
          </p:cNvPr>
          <p:cNvSpPr txBox="1"/>
          <p:nvPr/>
        </p:nvSpPr>
        <p:spPr>
          <a:xfrm>
            <a:off x="589935" y="511277"/>
            <a:ext cx="2202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structure</a:t>
            </a:r>
            <a:endParaRPr lang="zh-CN" altLang="en-US" sz="2800" b="1" dirty="0"/>
          </a:p>
        </p:txBody>
      </p:sp>
      <p:pic>
        <p:nvPicPr>
          <p:cNvPr id="21506" name="Picture 2" descr="https://www.itcodemonkey.com/data/upload/portal/20180917/1537172625269252.jpg">
            <a:extLst>
              <a:ext uri="{FF2B5EF4-FFF2-40B4-BE49-F238E27FC236}">
                <a16:creationId xmlns:a16="http://schemas.microsoft.com/office/drawing/2014/main" id="{186AFE94-0A70-488E-904D-F18BC00E4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8986" y="1432242"/>
            <a:ext cx="7620000" cy="425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www.itcodemonkey.com/data/upload/portal/20180917/1537172625692638.png">
            <a:extLst>
              <a:ext uri="{FF2B5EF4-FFF2-40B4-BE49-F238E27FC236}">
                <a16:creationId xmlns:a16="http://schemas.microsoft.com/office/drawing/2014/main" id="{1CFC2B96-F162-40B8-BBCD-BCD33356D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1987979"/>
            <a:ext cx="288000" cy="301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itcodemonkey.com/data/upload/portal/20180917/1537172625241813.png">
            <a:extLst>
              <a:ext uri="{FF2B5EF4-FFF2-40B4-BE49-F238E27FC236}">
                <a16:creationId xmlns:a16="http://schemas.microsoft.com/office/drawing/2014/main" id="{263FDAC1-116D-4D9A-A377-451F40C89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3051808"/>
            <a:ext cx="288000" cy="26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itcodemonkey.com/data/upload/portal/20180917/1537172625292581.png">
            <a:extLst>
              <a:ext uri="{FF2B5EF4-FFF2-40B4-BE49-F238E27FC236}">
                <a16:creationId xmlns:a16="http://schemas.microsoft.com/office/drawing/2014/main" id="{0EBC5DF3-4560-4CD4-AF26-70FFD65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2513348"/>
            <a:ext cx="288000" cy="31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www.itcodemonkey.com/data/upload/portal/20180917/1537172627704104.png">
            <a:extLst>
              <a:ext uri="{FF2B5EF4-FFF2-40B4-BE49-F238E27FC236}">
                <a16:creationId xmlns:a16="http://schemas.microsoft.com/office/drawing/2014/main" id="{2F916296-CAA4-4788-B415-EB7BDA390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3539079"/>
            <a:ext cx="288000" cy="20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www.itcodemonkey.com/data/upload/portal/20180917/1537172627782639.png">
            <a:extLst>
              <a:ext uri="{FF2B5EF4-FFF2-40B4-BE49-F238E27FC236}">
                <a16:creationId xmlns:a16="http://schemas.microsoft.com/office/drawing/2014/main" id="{71A75139-C452-4BD4-A985-4215BADC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120" y="3973992"/>
            <a:ext cx="270000" cy="2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www.itcodemonkey.com/data/upload/portal/20180917/1537172627548561.png">
            <a:extLst>
              <a:ext uri="{FF2B5EF4-FFF2-40B4-BE49-F238E27FC236}">
                <a16:creationId xmlns:a16="http://schemas.microsoft.com/office/drawing/2014/main" id="{09F16BB5-0725-4DBD-97A7-088653065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360" y="4419190"/>
            <a:ext cx="288000" cy="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www.itcodemonkey.com/data/upload/portal/20180917/1537172627837264.png">
            <a:extLst>
              <a:ext uri="{FF2B5EF4-FFF2-40B4-BE49-F238E27FC236}">
                <a16:creationId xmlns:a16="http://schemas.microsoft.com/office/drawing/2014/main" id="{870A10CD-12F1-4859-A3BE-A315481E3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520" y="4872388"/>
            <a:ext cx="288000" cy="274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7AE9B60-191A-4406-B0F6-7398541506BE}"/>
              </a:ext>
            </a:extLst>
          </p:cNvPr>
          <p:cNvSpPr txBox="1"/>
          <p:nvPr/>
        </p:nvSpPr>
        <p:spPr>
          <a:xfrm>
            <a:off x="9485734" y="195385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真实图像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BA18B1A-AF5D-4A7A-9678-5C47F3A18DC8}"/>
              </a:ext>
            </a:extLst>
          </p:cNvPr>
          <p:cNvSpPr txBox="1"/>
          <p:nvPr/>
        </p:nvSpPr>
        <p:spPr>
          <a:xfrm>
            <a:off x="9485734" y="248577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生成图像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8002B25-DAF1-44B4-BE42-344989910DED}"/>
              </a:ext>
            </a:extLst>
          </p:cNvPr>
          <p:cNvSpPr txBox="1"/>
          <p:nvPr/>
        </p:nvSpPr>
        <p:spPr>
          <a:xfrm>
            <a:off x="9485734" y="2997427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</a:t>
            </a:r>
            <a:r>
              <a:rPr lang="zh-CN" altLang="en-US" dirty="0"/>
              <a:t>列向量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F1128CB-3105-4B4E-9DC5-86A47566570E}"/>
              </a:ext>
            </a:extLst>
          </p:cNvPr>
          <p:cNvSpPr txBox="1"/>
          <p:nvPr/>
        </p:nvSpPr>
        <p:spPr>
          <a:xfrm>
            <a:off x="9485734" y="3457270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Attention</a:t>
            </a:r>
            <a:r>
              <a:rPr lang="zh-CN" altLang="en-US" dirty="0"/>
              <a:t>生成器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D67805-7ADA-4B11-BA22-1563EFB5832A}"/>
              </a:ext>
            </a:extLst>
          </p:cNvPr>
          <p:cNvSpPr txBox="1"/>
          <p:nvPr/>
        </p:nvSpPr>
        <p:spPr>
          <a:xfrm>
            <a:off x="9485734" y="389732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像素图像生成器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A36C171-B729-4D94-8643-590CC404233D}"/>
              </a:ext>
            </a:extLst>
          </p:cNvPr>
          <p:cNvSpPr txBox="1"/>
          <p:nvPr/>
        </p:nvSpPr>
        <p:spPr>
          <a:xfrm>
            <a:off x="9485734" y="434652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图像判别器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5D0AD0E-B03C-465D-9BEE-184F735CC6A6}"/>
              </a:ext>
            </a:extLst>
          </p:cNvPr>
          <p:cNvSpPr txBox="1"/>
          <p:nvPr/>
        </p:nvSpPr>
        <p:spPr>
          <a:xfrm>
            <a:off x="9485734" y="4825176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</a:t>
            </a:r>
            <a:r>
              <a:rPr lang="zh-CN" altLang="en-US" dirty="0"/>
              <a:t>判别器</a:t>
            </a:r>
          </a:p>
        </p:txBody>
      </p:sp>
    </p:spTree>
    <p:extLst>
      <p:ext uri="{BB962C8B-B14F-4D97-AF65-F5344CB8AC3E}">
        <p14:creationId xmlns:p14="http://schemas.microsoft.com/office/powerpoint/2010/main" val="91736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39"/>
    </mc:Choice>
    <mc:Fallback xmlns="">
      <p:transition spd="slow" advTm="34439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4062</TotalTime>
  <Words>992</Words>
  <Application>Microsoft Office PowerPoint</Application>
  <PresentationFormat>宽屏</PresentationFormat>
  <Paragraphs>137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1" baseType="lpstr">
      <vt:lpstr>等线</vt:lpstr>
      <vt:lpstr>等线 Light</vt:lpstr>
      <vt:lpstr>Arial</vt:lpstr>
      <vt:lpstr>Office 主题​​</vt:lpstr>
      <vt:lpstr>GANimation: Anatomically-aware Facial Animation from a Single Image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GANimation: Anatomically-aware Facial Animation from a Single Image</dc:title>
  <dc:creator>陈 宇轩</dc:creator>
  <cp:lastModifiedBy>陈 宇轩</cp:lastModifiedBy>
  <cp:revision>34</cp:revision>
  <dcterms:created xsi:type="dcterms:W3CDTF">2018-09-20T12:36:31Z</dcterms:created>
  <dcterms:modified xsi:type="dcterms:W3CDTF">2018-09-30T10:39:12Z</dcterms:modified>
</cp:coreProperties>
</file>